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4"/>
  </p:notesMasterIdLst>
  <p:handoutMasterIdLst>
    <p:handoutMasterId r:id="rId5"/>
  </p:handoutMasterIdLst>
  <p:sldIdLst>
    <p:sldId id="536" r:id="rId2"/>
    <p:sldId id="537" r:id="rId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99"/>
    <a:srgbClr val="FF0552"/>
    <a:srgbClr val="FF9900"/>
    <a:srgbClr val="FF125D"/>
    <a:srgbClr val="C0B37A"/>
    <a:srgbClr val="0066FF"/>
    <a:srgbClr val="F0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1"/>
    <p:restoredTop sz="96310"/>
  </p:normalViewPr>
  <p:slideViewPr>
    <p:cSldViewPr>
      <p:cViewPr varScale="1">
        <p:scale>
          <a:sx n="148" d="100"/>
          <a:sy n="148" d="100"/>
        </p:scale>
        <p:origin x="184" y="8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46C475-8A35-415A-9CA4-2A19E95FA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7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13BC90-0074-43EE-BB9C-DD96ADFE8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55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ＭＳ Ｐゴシック" pitchFamily="-65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>
              <a:spcBef>
                <a:spcPct val="0"/>
              </a:spcBef>
            </a:pPr>
            <a:fld id="{B101207D-5BDA-4BED-8240-D3FC29C8C655}" type="slidenum">
              <a:rPr lang="en-US" altLang="en-US" smtClean="0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charset="0"/>
            </a:endParaRPr>
          </a:p>
        </p:txBody>
      </p:sp>
      <p:sp>
        <p:nvSpPr>
          <p:cNvPr id="51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-106" charset="0"/>
                <a:ea typeface="ＭＳ Ｐゴシック" pitchFamily="-106" charset="-128"/>
              </a:defRPr>
            </a:lvl9pPr>
          </a:lstStyle>
          <a:p>
            <a:pPr algn="r">
              <a:spcBef>
                <a:spcPct val="0"/>
              </a:spcBef>
            </a:pPr>
            <a:fld id="{DB0EE1A8-34CE-4F32-BF25-9D4E96A7F8DF}" type="slidenum">
              <a:rPr lang="en-US" altLang="en-US">
                <a:latin typeface="Arial" charset="0"/>
              </a:rPr>
              <a:pPr algn="r">
                <a:spcBef>
                  <a:spcPct val="0"/>
                </a:spcBef>
              </a:pPr>
              <a:t>1</a:t>
            </a:fld>
            <a:endParaRPr lang="en-US" altLang="en-US">
              <a:latin typeface="Arial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-106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4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88524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787650" y="3175"/>
            <a:ext cx="614045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613" y="1290638"/>
            <a:ext cx="7845425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endParaRPr lang="en-US" altLang="en-US"/>
          </a:p>
        </p:txBody>
      </p:sp>
      <p:sp>
        <p:nvSpPr>
          <p:cNvPr id="1030" name="Rectangle 6">
            <a:hlinkClick r:id="" action="ppaction://hlinkshowjump?jump=lastslide"/>
          </p:cNvPr>
          <p:cNvSpPr>
            <a:spLocks noChangeArrowheads="1"/>
          </p:cNvSpPr>
          <p:nvPr userDrawn="1"/>
        </p:nvSpPr>
        <p:spPr bwMode="auto">
          <a:xfrm>
            <a:off x="8932863" y="0"/>
            <a:ext cx="211137" cy="254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endParaRPr lang="en-US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-627063" y="6259513"/>
            <a:ext cx="1905001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/>
            <a:endParaRPr lang="en-US" altLang="en-US" sz="140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65088" y="914400"/>
            <a:ext cx="9018587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>
    <p:wipe dir="d"/>
  </p:transition>
  <p:txStyles>
    <p:titleStyle>
      <a:lvl1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</a:defRPr>
      </a:lvl6pPr>
      <a:lvl7pPr marL="914400" algn="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</a:defRPr>
      </a:lvl7pPr>
      <a:lvl8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</a:defRPr>
      </a:lvl8pPr>
      <a:lvl9pPr marL="1828800" algn="r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-65" charset="0"/>
        </a:defRPr>
      </a:lvl9pPr>
    </p:titleStyle>
    <p:bodyStyle>
      <a:lvl1pPr marL="282575" indent="-282575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bg1"/>
        </a:buClr>
        <a:buFont typeface="Wingdings" pitchFamily="-106" charset="2"/>
        <a:defRPr sz="20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36588" indent="-239713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Font typeface="Times" pitchFamily="-106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917575" indent="-16668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255713" indent="-22383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593850" indent="-223838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0510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5082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29654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422650" indent="-223838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29/2023GL104588" TargetMode="External"/><Relationship Id="rId4" Type="http://schemas.openxmlformats.org/officeDocument/2006/relationships/hyperlink" Target="mailto:mattia.poinelli@uci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895600" y="228600"/>
            <a:ext cx="6096000" cy="606425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1"/>
                </a:solidFill>
                <a:ea typeface="ＭＳ Ｐゴシック" pitchFamily="-106" charset="-128"/>
              </a:rPr>
              <a:t>Ocean dynamics under Larsen C</a:t>
            </a:r>
            <a:br>
              <a:rPr lang="en-US" altLang="en-US" sz="2400" dirty="0">
                <a:solidFill>
                  <a:schemeClr val="tx1"/>
                </a:solidFill>
                <a:ea typeface="ＭＳ Ｐゴシック" pitchFamily="-106" charset="-128"/>
              </a:rPr>
            </a:br>
            <a:r>
              <a:rPr lang="en-US" altLang="en-US" sz="1800" dirty="0">
                <a:solidFill>
                  <a:schemeClr val="tx1"/>
                </a:solidFill>
                <a:ea typeface="ＭＳ Ｐゴシック" pitchFamily="-106" charset="-128"/>
              </a:rPr>
              <a:t>Mattia </a:t>
            </a:r>
            <a:r>
              <a:rPr lang="en-US" altLang="en-US" sz="1800" dirty="0" err="1">
                <a:solidFill>
                  <a:schemeClr val="tx1"/>
                </a:solidFill>
                <a:ea typeface="ＭＳ Ｐゴシック" pitchFamily="-106" charset="-128"/>
              </a:rPr>
              <a:t>Poinelli</a:t>
            </a:r>
            <a:r>
              <a:rPr lang="en-US" altLang="en-US" sz="1800" dirty="0">
                <a:solidFill>
                  <a:schemeClr val="tx1"/>
                </a:solidFill>
                <a:ea typeface="ＭＳ Ｐゴシック" pitchFamily="-106" charset="-128"/>
              </a:rPr>
              <a:t>, JPL</a:t>
            </a:r>
          </a:p>
        </p:txBody>
      </p:sp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4539138" y="1272397"/>
            <a:ext cx="4572000" cy="436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altLang="en-US" sz="1500" b="1" dirty="0">
                <a:solidFill>
                  <a:srgbClr val="003399"/>
                </a:solidFill>
                <a:latin typeface="Calibri" panose="020F0502020204030204" pitchFamily="34" charset="0"/>
              </a:rPr>
              <a:t>Science Question</a:t>
            </a: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Most ice shelves in the eastern Antarctic Peninsula have either retreated significantly or disintegrated over the past few decades. In July 2017, iceberg A-68 separated from Larsen C ice shelf, pushing the ice front to its furthest receded position observed thus far. 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What happens to ocean circulation following rifting and calving?</a:t>
            </a:r>
          </a:p>
          <a:p>
            <a:pPr algn="just">
              <a:spcBef>
                <a:spcPct val="50000"/>
              </a:spcBef>
            </a:pPr>
            <a:r>
              <a:rPr lang="en-US" altLang="en-US" sz="1500" b="1" dirty="0">
                <a:solidFill>
                  <a:srgbClr val="003399"/>
                </a:solidFill>
                <a:latin typeface="Calibri" panose="020F0502020204030204" pitchFamily="34" charset="0"/>
              </a:rPr>
              <a:t>Methods, Data and Results: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We use the Massachusetts Institute of Technology general circulation model (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MITgcm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) to simulate ocean dynamics below Larsen C before and after the A-68 calving event (control vs iceberg run).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The separation of iceberg A-68 yields ocean heat intrusion under the ice to increase by 30%, which causes melt around Gipps Ice Rise (GIR) to double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. The ice-front retreat exposes a new ocean surface to sea-ice production, which results to more polynya days near the new ice front, leading to enhanced heat transport under the ice shelf.</a:t>
            </a:r>
            <a:endParaRPr lang="en-US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6" name="Text Box 8"/>
          <p:cNvSpPr txBox="1">
            <a:spLocks noChangeArrowheads="1"/>
          </p:cNvSpPr>
          <p:nvPr/>
        </p:nvSpPr>
        <p:spPr bwMode="auto">
          <a:xfrm>
            <a:off x="75892" y="6513493"/>
            <a:ext cx="89922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100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Poinelli</a:t>
            </a:r>
            <a:r>
              <a:rPr lang="en-US" sz="10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M. et al. (2023)b. Ice-front retreat controls on ocean dynamics under Larsen C Ice Shelf, Antarctica. Geophysical Research Letters, 50, e2023GL104588</a:t>
            </a:r>
            <a:endParaRPr lang="en-US" altLang="en-US" sz="1000" dirty="0">
              <a:solidFill>
                <a:srgbClr val="0033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29089"/>
              </p:ext>
            </p:extLst>
          </p:nvPr>
        </p:nvGraphicFramePr>
        <p:xfrm>
          <a:off x="80901" y="124619"/>
          <a:ext cx="7350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1523810" imgH="1380952" progId="">
                  <p:embed/>
                </p:oleObj>
              </mc:Choice>
              <mc:Fallback>
                <p:oleObj name="Photo Editor Photo" r:id="rId3" imgW="1523810" imgH="1380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01" y="124619"/>
                        <a:ext cx="7350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62000" y="221396"/>
            <a:ext cx="23241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chemeClr val="accent2"/>
                </a:solidFill>
                <a:latin typeface="Helvetica" pitchFamily="1" charset="0"/>
              </a:rPr>
              <a:t>National Aeronautics and Space Administration</a:t>
            </a:r>
          </a:p>
          <a:p>
            <a:pPr>
              <a:defRPr/>
            </a:pPr>
            <a:r>
              <a:rPr lang="en-US" altLang="en-US" sz="800" b="1" dirty="0">
                <a:solidFill>
                  <a:schemeClr val="accent2"/>
                </a:solidFill>
                <a:latin typeface="Helvetica" pitchFamily="1" charset="0"/>
              </a:rPr>
              <a:t>Jet Propulsion Laboratory</a:t>
            </a:r>
          </a:p>
          <a:p>
            <a:pPr>
              <a:defRPr/>
            </a:pPr>
            <a:r>
              <a:rPr lang="en-US" altLang="en-US" sz="800" b="1" dirty="0">
                <a:solidFill>
                  <a:schemeClr val="accent2"/>
                </a:solidFill>
                <a:latin typeface="Helvetica" pitchFamily="1" charset="0"/>
              </a:rPr>
              <a:t>California Institute of Technology</a:t>
            </a:r>
            <a:endParaRPr lang="en-US" altLang="en-US" sz="800" b="1" dirty="0">
              <a:latin typeface="Helvetica" pitchFamily="1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EE789-E8D9-91E7-4462-2973F0531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1" y="1219200"/>
            <a:ext cx="4338699" cy="3062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CFA645-D23B-AB34-7D9C-8FEDB9043D18}"/>
              </a:ext>
            </a:extLst>
          </p:cNvPr>
          <p:cNvSpPr txBox="1"/>
          <p:nvPr/>
        </p:nvSpPr>
        <p:spPr>
          <a:xfrm>
            <a:off x="75892" y="5728663"/>
            <a:ext cx="8915708" cy="7848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en-US" sz="1500" b="1" dirty="0">
                <a:solidFill>
                  <a:srgbClr val="003399"/>
                </a:solidFill>
                <a:latin typeface="Calibri" panose="020F0502020204030204" pitchFamily="34" charset="0"/>
              </a:rPr>
              <a:t>Significance:</a:t>
            </a:r>
            <a:r>
              <a:rPr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Melt increase after iceberg calving represents a positive feedback for further ice-shelf destabilization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(calving -&gt; enhanced heat intrusion -&gt; calving). These processes may therefore be a critical control on the fate of the evolution of the largest remaining ice shelf in the Antarctic Peninsula.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685ADE7-DC50-B0E2-0267-1F20E29B1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43" y="4281810"/>
            <a:ext cx="4199623" cy="1292662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just"/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Model domain, barotropic 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streamfunction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Sv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], melt rate and sea-ice concentration for control and iceberg simulations. Ice-front retreat yields ocean (and heat) intrusion to increase by 30% (see panel c), leading to basal melt around the Gipps Ice Rise (GIP) to double (see panel d, magenta box C). </a:t>
            </a:r>
            <a:endParaRPr lang="en-US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/>
        </p:nvGraphicFramePr>
        <p:xfrm>
          <a:off x="80901" y="124619"/>
          <a:ext cx="73501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523810" imgH="1380952" progId="">
                  <p:embed/>
                </p:oleObj>
              </mc:Choice>
              <mc:Fallback>
                <p:oleObj name="Photo Editor Photo" r:id="rId2" imgW="1523810" imgH="1380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01" y="124619"/>
                        <a:ext cx="73501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62000" y="221396"/>
            <a:ext cx="23241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chemeClr val="accent2"/>
                </a:solidFill>
                <a:latin typeface="Helvetica" pitchFamily="1" charset="0"/>
              </a:rPr>
              <a:t>National Aeronautics and Space Administration</a:t>
            </a:r>
          </a:p>
          <a:p>
            <a:pPr>
              <a:defRPr/>
            </a:pPr>
            <a:r>
              <a:rPr lang="en-US" altLang="en-US" sz="800" b="1" dirty="0">
                <a:solidFill>
                  <a:schemeClr val="accent2"/>
                </a:solidFill>
                <a:latin typeface="Helvetica" pitchFamily="1" charset="0"/>
              </a:rPr>
              <a:t>Jet Propulsion Laboratory</a:t>
            </a:r>
          </a:p>
          <a:p>
            <a:pPr>
              <a:defRPr/>
            </a:pPr>
            <a:r>
              <a:rPr lang="en-US" altLang="en-US" sz="800" b="1" dirty="0">
                <a:solidFill>
                  <a:schemeClr val="accent2"/>
                </a:solidFill>
                <a:latin typeface="Helvetica" pitchFamily="1" charset="0"/>
              </a:rPr>
              <a:t>California Institute of Technology</a:t>
            </a:r>
            <a:endParaRPr lang="en-US" altLang="en-US" sz="800" b="1" dirty="0">
              <a:latin typeface="Helvetica" pitchFamily="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990600"/>
            <a:ext cx="88392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/>
                <a:cs typeface="Arial"/>
              </a:rPr>
              <a:t>Contact:</a:t>
            </a:r>
            <a:r>
              <a:rPr lang="en-US" sz="1100" dirty="0">
                <a:latin typeface="Arial Unicode MS"/>
                <a:cs typeface="Arial Unicode MS"/>
              </a:rPr>
              <a:t> </a:t>
            </a:r>
          </a:p>
          <a:p>
            <a:r>
              <a:rPr lang="en-US" sz="1100" dirty="0">
                <a:latin typeface="Arial Unicode MS"/>
                <a:cs typeface="Arial Unicode MS"/>
              </a:rPr>
              <a:t>Dr. Ir. Mattia </a:t>
            </a:r>
            <a:r>
              <a:rPr lang="en-US" sz="1100" dirty="0" err="1">
                <a:latin typeface="Arial Unicode MS"/>
                <a:cs typeface="Arial Unicode MS"/>
              </a:rPr>
              <a:t>Poinelli</a:t>
            </a:r>
            <a:r>
              <a:rPr lang="en-US" sz="1100" dirty="0">
                <a:latin typeface="Arial Unicode MS"/>
                <a:cs typeface="Arial Unicode MS"/>
              </a:rPr>
              <a:t>, </a:t>
            </a:r>
          </a:p>
          <a:p>
            <a:r>
              <a:rPr lang="en-US" sz="1100" dirty="0">
                <a:latin typeface="Arial Unicode MS"/>
                <a:cs typeface="Arial Unicode MS"/>
              </a:rPr>
              <a:t>Jet Propulsion Laboratory, Pasadena, &amp;</a:t>
            </a:r>
            <a:br>
              <a:rPr lang="en-US" sz="1100" dirty="0">
                <a:latin typeface="Arial Unicode MS"/>
                <a:cs typeface="Arial Unicode MS"/>
              </a:rPr>
            </a:br>
            <a:r>
              <a:rPr lang="en-US" sz="1100" dirty="0">
                <a:latin typeface="Arial Unicode MS"/>
                <a:cs typeface="Arial Unicode MS"/>
              </a:rPr>
              <a:t>University of California, Irvine</a:t>
            </a:r>
          </a:p>
          <a:p>
            <a:endParaRPr lang="en-US" sz="1100" dirty="0">
              <a:latin typeface="Arial Unicode MS"/>
              <a:cs typeface="Arial Unicode MS"/>
            </a:endParaRPr>
          </a:p>
          <a:p>
            <a:r>
              <a:rPr lang="en-US" sz="1100" dirty="0" err="1">
                <a:latin typeface="Arial Unicode MS"/>
                <a:cs typeface="Arial Unicode MS"/>
              </a:rPr>
              <a:t>mattia.poinelli@jpl.nasa.gov</a:t>
            </a:r>
            <a:endParaRPr lang="en-US" sz="1100" dirty="0">
              <a:latin typeface="Arial Unicode MS"/>
              <a:cs typeface="Arial Unicode MS"/>
            </a:endParaRPr>
          </a:p>
          <a:p>
            <a:r>
              <a:rPr lang="en-US" sz="1100" dirty="0">
                <a:latin typeface="Arial Unicode MS"/>
                <a:cs typeface="Arial Unicode MS"/>
                <a:hlinkClick r:id="rId4"/>
              </a:rPr>
              <a:t>mattia.poinelli@uci.edu</a:t>
            </a:r>
            <a:endParaRPr lang="en-US" sz="1100" dirty="0">
              <a:latin typeface="Arial Unicode MS"/>
              <a:cs typeface="Arial Unicode MS"/>
            </a:endParaRPr>
          </a:p>
          <a:p>
            <a:endParaRPr lang="en-US" sz="1100" dirty="0">
              <a:latin typeface="Arial Unicode MS"/>
              <a:cs typeface="Arial Unicode MS"/>
            </a:endParaRPr>
          </a:p>
          <a:p>
            <a:r>
              <a:rPr lang="en-US" sz="1100" b="1" dirty="0">
                <a:latin typeface="Arial"/>
                <a:cs typeface="Arial"/>
              </a:rPr>
              <a:t>Citation:</a:t>
            </a:r>
            <a:r>
              <a:rPr lang="en-US" sz="1100" dirty="0">
                <a:latin typeface="Arial"/>
                <a:cs typeface="Arial"/>
              </a:rPr>
              <a:t>  </a:t>
            </a:r>
          </a:p>
          <a:p>
            <a:pPr algn="just"/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Poinelli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Nakayama, Y., </a:t>
            </a:r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Larour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E., Vizcaino, M., &amp; Riva, R. (2023). Ice-front retreat controls on ocean dynamics under Larsen C Ice Shelf, Antarctica. </a:t>
            </a:r>
            <a:r>
              <a:rPr lang="en-US" sz="11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Geophysical Research Letters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50, e2023GL104588, </a:t>
            </a:r>
            <a:r>
              <a:rPr lang="en-US" sz="1000" b="1" i="0" u="none" strike="noStrike" dirty="0">
                <a:effectLst/>
                <a:latin typeface="Open Sans" panose="020B0606030504020204" pitchFamily="34" charset="0"/>
                <a:hlinkClick r:id="rId5"/>
              </a:rPr>
              <a:t>https://doi.org/10.1029/2023GL104588</a:t>
            </a:r>
            <a:endParaRPr lang="en-US" sz="1000" b="1" i="0" u="none" strike="noStrike" dirty="0">
              <a:effectLst/>
              <a:latin typeface="Open Sans" panose="020B0606030504020204" pitchFamily="34" charset="0"/>
            </a:endParaRPr>
          </a:p>
          <a:p>
            <a:pPr algn="just"/>
            <a:endParaRPr lang="en-US" sz="1000" b="1" dirty="0">
              <a:solidFill>
                <a:srgbClr val="003399"/>
              </a:solidFill>
              <a:latin typeface="Open Sans" panose="020B0606030504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000" b="1" dirty="0">
                <a:latin typeface="Open Sans" panose="020B0606030504020204" pitchFamily="34" charset="0"/>
                <a:cs typeface="Arial" panose="020B0604020202020204" pitchFamily="34" charset="0"/>
              </a:rPr>
              <a:t>Companion paper:</a:t>
            </a:r>
          </a:p>
          <a:p>
            <a:pPr algn="just"/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Poinelli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Schodlok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Larour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R., Vizcaino, M. &amp; Riva, R. 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b="0" i="0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2023). 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Rifts alter ocean dynamics beneath ice shelves? </a:t>
            </a:r>
            <a:r>
              <a:rPr lang="en-US" sz="11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Cryosphere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17, 2261–2283, https://</a:t>
            </a:r>
            <a:r>
              <a:rPr lang="en-US" sz="11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1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/10.5194/tc-17-2261-2023</a:t>
            </a:r>
          </a:p>
          <a:p>
            <a:pPr algn="just"/>
            <a:endParaRPr lang="en-US" sz="1100" b="1" i="0" u="none" strike="noStrike" dirty="0">
              <a:solidFill>
                <a:srgbClr val="00339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 Unicode MS"/>
              <a:cs typeface="Arial Unicode MS"/>
            </a:endParaRPr>
          </a:p>
          <a:p>
            <a:r>
              <a:rPr lang="en-US" sz="1100" b="1" dirty="0">
                <a:latin typeface="Arial"/>
                <a:cs typeface="Arial"/>
              </a:rPr>
              <a:t>Press release:</a:t>
            </a:r>
            <a:endParaRPr lang="en-US" sz="1100" dirty="0">
              <a:latin typeface="Arial Unicode MS"/>
              <a:cs typeface="Arial Unicode MS"/>
            </a:endParaRPr>
          </a:p>
          <a:p>
            <a:r>
              <a:rPr lang="en-US" sz="1100" dirty="0">
                <a:latin typeface="Arial Unicode MS"/>
                <a:cs typeface="Arial Unicode MS"/>
              </a:rPr>
              <a:t>https://</a:t>
            </a:r>
            <a:r>
              <a:rPr lang="en-US" sz="1100" dirty="0" err="1">
                <a:latin typeface="Arial Unicode MS"/>
                <a:cs typeface="Arial Unicode MS"/>
              </a:rPr>
              <a:t>sealevel.nasa.gov</a:t>
            </a:r>
            <a:r>
              <a:rPr lang="en-US" sz="1100" dirty="0">
                <a:latin typeface="Arial Unicode MS"/>
                <a:cs typeface="Arial Unicode MS"/>
              </a:rPr>
              <a:t>/news/272/the-secret-life-of-melting-ice/</a:t>
            </a:r>
          </a:p>
        </p:txBody>
      </p:sp>
    </p:spTree>
    <p:extLst>
      <p:ext uri="{BB962C8B-B14F-4D97-AF65-F5344CB8AC3E}">
        <p14:creationId xmlns:p14="http://schemas.microsoft.com/office/powerpoint/2010/main" val="16047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1_Blank">
  <a:themeElements>
    <a:clrScheme name="1_Blank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99"/>
      </a:hlink>
      <a:folHlink>
        <a:srgbClr val="333399"/>
      </a:folHlink>
    </a:clrScheme>
    <a:fontScheme name="1_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1_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99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8001</TotalTime>
  <Words>503</Words>
  <Application>Microsoft Macintosh PowerPoint</Application>
  <PresentationFormat>On-screen Show (4:3)</PresentationFormat>
  <Paragraphs>30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 Unicode MS</vt:lpstr>
      <vt:lpstr>ＭＳ Ｐゴシック</vt:lpstr>
      <vt:lpstr>Arial</vt:lpstr>
      <vt:lpstr>Calibri</vt:lpstr>
      <vt:lpstr>Helvetica</vt:lpstr>
      <vt:lpstr>Open Sans</vt:lpstr>
      <vt:lpstr>Times</vt:lpstr>
      <vt:lpstr>Wingdings</vt:lpstr>
      <vt:lpstr>1_Blank</vt:lpstr>
      <vt:lpstr>Photo Editor Photo</vt:lpstr>
      <vt:lpstr>Ocean dynamics under Larsen C Mattia Poinelli, JPL</vt:lpstr>
      <vt:lpstr>PowerPoint Presentation</vt:lpstr>
    </vt:vector>
  </TitlesOfParts>
  <Company>NASA HQ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NASA HQ</dc:creator>
  <cp:lastModifiedBy>Poinelli, Mattia (329C-Affiliate)</cp:lastModifiedBy>
  <cp:revision>320</cp:revision>
  <cp:lastPrinted>2007-09-25T19:58:52Z</cp:lastPrinted>
  <dcterms:created xsi:type="dcterms:W3CDTF">2008-11-10T22:26:59Z</dcterms:created>
  <dcterms:modified xsi:type="dcterms:W3CDTF">2024-06-04T17:17:31Z</dcterms:modified>
</cp:coreProperties>
</file>